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20"/>
  </p:notesMasterIdLst>
  <p:sldIdLst>
    <p:sldId id="359" r:id="rId2"/>
    <p:sldId id="360" r:id="rId3"/>
    <p:sldId id="361" r:id="rId4"/>
    <p:sldId id="362" r:id="rId5"/>
    <p:sldId id="363" r:id="rId6"/>
    <p:sldId id="259" r:id="rId7"/>
    <p:sldId id="364" r:id="rId8"/>
    <p:sldId id="260" r:id="rId9"/>
    <p:sldId id="366" r:id="rId10"/>
    <p:sldId id="261" r:id="rId11"/>
    <p:sldId id="365" r:id="rId12"/>
    <p:sldId id="262" r:id="rId13"/>
    <p:sldId id="265" r:id="rId14"/>
    <p:sldId id="266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B3CEB4-753E-4449-95E6-311113FBCCE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E4A8752-2103-4B89-A5B5-C0708B1548B1}">
      <dgm:prSet phldrT="[Testo]"/>
      <dgm:spPr/>
      <dgm:t>
        <a:bodyPr/>
        <a:lstStyle/>
        <a:p>
          <a:r>
            <a:rPr lang="it-IT" dirty="0"/>
            <a:t>ieri</a:t>
          </a:r>
        </a:p>
      </dgm:t>
    </dgm:pt>
    <dgm:pt modelId="{CED9F177-2998-4EE4-B1DE-6CFA82831211}" type="parTrans" cxnId="{BC86BCA7-0EB2-4302-9974-253E4D782055}">
      <dgm:prSet/>
      <dgm:spPr/>
      <dgm:t>
        <a:bodyPr/>
        <a:lstStyle/>
        <a:p>
          <a:endParaRPr lang="it-IT"/>
        </a:p>
      </dgm:t>
    </dgm:pt>
    <dgm:pt modelId="{4D4F3158-6C61-4AD4-9184-43EA91EDFFC4}" type="sibTrans" cxnId="{BC86BCA7-0EB2-4302-9974-253E4D782055}">
      <dgm:prSet/>
      <dgm:spPr/>
      <dgm:t>
        <a:bodyPr/>
        <a:lstStyle/>
        <a:p>
          <a:endParaRPr lang="it-IT"/>
        </a:p>
      </dgm:t>
    </dgm:pt>
    <dgm:pt modelId="{6562160C-DB92-4579-B4C3-75592381D440}">
      <dgm:prSet phldrT="[Testo]"/>
      <dgm:spPr/>
      <dgm:t>
        <a:bodyPr/>
        <a:lstStyle/>
        <a:p>
          <a:r>
            <a:rPr lang="it-IT" dirty="0"/>
            <a:t>oggi</a:t>
          </a:r>
        </a:p>
      </dgm:t>
    </dgm:pt>
    <dgm:pt modelId="{E3C49C05-65C9-4569-A054-207F9F6FCF2F}" type="parTrans" cxnId="{D57A9F9E-32AD-47D1-91E5-607AEF1CFBA2}">
      <dgm:prSet/>
      <dgm:spPr/>
      <dgm:t>
        <a:bodyPr/>
        <a:lstStyle/>
        <a:p>
          <a:endParaRPr lang="it-IT"/>
        </a:p>
      </dgm:t>
    </dgm:pt>
    <dgm:pt modelId="{6D110289-EA1F-417E-A320-B3F40A8F8CDA}" type="sibTrans" cxnId="{D57A9F9E-32AD-47D1-91E5-607AEF1CFBA2}">
      <dgm:prSet/>
      <dgm:spPr/>
      <dgm:t>
        <a:bodyPr/>
        <a:lstStyle/>
        <a:p>
          <a:endParaRPr lang="it-IT"/>
        </a:p>
      </dgm:t>
    </dgm:pt>
    <dgm:pt modelId="{32B2956F-B6F5-4AC1-A8C5-515D523A2A5A}">
      <dgm:prSet phldrT="[Testo]"/>
      <dgm:spPr/>
      <dgm:t>
        <a:bodyPr/>
        <a:lstStyle/>
        <a:p>
          <a:r>
            <a:rPr lang="it-IT" dirty="0"/>
            <a:t>domani</a:t>
          </a:r>
        </a:p>
      </dgm:t>
    </dgm:pt>
    <dgm:pt modelId="{0C210A46-EFA0-48BD-BC09-0E3217CD76F5}" type="parTrans" cxnId="{3603E342-CC57-4EEF-9B88-F6081BB91FE5}">
      <dgm:prSet/>
      <dgm:spPr/>
      <dgm:t>
        <a:bodyPr/>
        <a:lstStyle/>
        <a:p>
          <a:endParaRPr lang="it-IT"/>
        </a:p>
      </dgm:t>
    </dgm:pt>
    <dgm:pt modelId="{68174787-A0F6-459A-B3FA-8725E278F833}" type="sibTrans" cxnId="{3603E342-CC57-4EEF-9B88-F6081BB91FE5}">
      <dgm:prSet/>
      <dgm:spPr/>
      <dgm:t>
        <a:bodyPr/>
        <a:lstStyle/>
        <a:p>
          <a:endParaRPr lang="it-IT"/>
        </a:p>
      </dgm:t>
    </dgm:pt>
    <dgm:pt modelId="{022FADAA-B85C-40B8-B520-187839EB549C}" type="pres">
      <dgm:prSet presAssocID="{A3B3CEB4-753E-4449-95E6-311113FBCCE7}" presName="Name0" presStyleCnt="0">
        <dgm:presLayoutVars>
          <dgm:dir/>
          <dgm:animLvl val="lvl"/>
          <dgm:resizeHandles val="exact"/>
        </dgm:presLayoutVars>
      </dgm:prSet>
      <dgm:spPr/>
    </dgm:pt>
    <dgm:pt modelId="{F469334C-F82D-4B08-B504-B506969CDACC}" type="pres">
      <dgm:prSet presAssocID="{9E4A8752-2103-4B89-A5B5-C0708B1548B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4422D8A-1E8F-4EFB-AA6D-90B7102F0121}" type="pres">
      <dgm:prSet presAssocID="{4D4F3158-6C61-4AD4-9184-43EA91EDFFC4}" presName="parTxOnlySpace" presStyleCnt="0"/>
      <dgm:spPr/>
    </dgm:pt>
    <dgm:pt modelId="{BD6951A1-9A11-4FB1-9752-B77B0D82BCFF}" type="pres">
      <dgm:prSet presAssocID="{6562160C-DB92-4579-B4C3-75592381D44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6D8083F-4063-4BA2-B447-0780EB0EBABE}" type="pres">
      <dgm:prSet presAssocID="{6D110289-EA1F-417E-A320-B3F40A8F8CDA}" presName="parTxOnlySpace" presStyleCnt="0"/>
      <dgm:spPr/>
    </dgm:pt>
    <dgm:pt modelId="{DFA02F77-1C49-4432-825C-8C35D4B92DB6}" type="pres">
      <dgm:prSet presAssocID="{32B2956F-B6F5-4AC1-A8C5-515D523A2A5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07FB823-CDCD-4DB6-A079-122142EDD6AE}" type="presOf" srcId="{32B2956F-B6F5-4AC1-A8C5-515D523A2A5A}" destId="{DFA02F77-1C49-4432-825C-8C35D4B92DB6}" srcOrd="0" destOrd="0" presId="urn:microsoft.com/office/officeart/2005/8/layout/chevron1"/>
    <dgm:cxn modelId="{3603E342-CC57-4EEF-9B88-F6081BB91FE5}" srcId="{A3B3CEB4-753E-4449-95E6-311113FBCCE7}" destId="{32B2956F-B6F5-4AC1-A8C5-515D523A2A5A}" srcOrd="2" destOrd="0" parTransId="{0C210A46-EFA0-48BD-BC09-0E3217CD76F5}" sibTransId="{68174787-A0F6-459A-B3FA-8725E278F833}"/>
    <dgm:cxn modelId="{9AF79747-C39B-48B5-AD6B-0B85DE24DB44}" type="presOf" srcId="{A3B3CEB4-753E-4449-95E6-311113FBCCE7}" destId="{022FADAA-B85C-40B8-B520-187839EB549C}" srcOrd="0" destOrd="0" presId="urn:microsoft.com/office/officeart/2005/8/layout/chevron1"/>
    <dgm:cxn modelId="{A00C3A4C-B029-4DE4-B82E-3773B2DEC348}" type="presOf" srcId="{6562160C-DB92-4579-B4C3-75592381D440}" destId="{BD6951A1-9A11-4FB1-9752-B77B0D82BCFF}" srcOrd="0" destOrd="0" presId="urn:microsoft.com/office/officeart/2005/8/layout/chevron1"/>
    <dgm:cxn modelId="{D57A9F9E-32AD-47D1-91E5-607AEF1CFBA2}" srcId="{A3B3CEB4-753E-4449-95E6-311113FBCCE7}" destId="{6562160C-DB92-4579-B4C3-75592381D440}" srcOrd="1" destOrd="0" parTransId="{E3C49C05-65C9-4569-A054-207F9F6FCF2F}" sibTransId="{6D110289-EA1F-417E-A320-B3F40A8F8CDA}"/>
    <dgm:cxn modelId="{BC86BCA7-0EB2-4302-9974-253E4D782055}" srcId="{A3B3CEB4-753E-4449-95E6-311113FBCCE7}" destId="{9E4A8752-2103-4B89-A5B5-C0708B1548B1}" srcOrd="0" destOrd="0" parTransId="{CED9F177-2998-4EE4-B1DE-6CFA82831211}" sibTransId="{4D4F3158-6C61-4AD4-9184-43EA91EDFFC4}"/>
    <dgm:cxn modelId="{99CD74CD-31F9-4485-8861-F0ADC67D9C04}" type="presOf" srcId="{9E4A8752-2103-4B89-A5B5-C0708B1548B1}" destId="{F469334C-F82D-4B08-B504-B506969CDACC}" srcOrd="0" destOrd="0" presId="urn:microsoft.com/office/officeart/2005/8/layout/chevron1"/>
    <dgm:cxn modelId="{CD02B706-6F5F-43B6-BA27-597CCE236825}" type="presParOf" srcId="{022FADAA-B85C-40B8-B520-187839EB549C}" destId="{F469334C-F82D-4B08-B504-B506969CDACC}" srcOrd="0" destOrd="0" presId="urn:microsoft.com/office/officeart/2005/8/layout/chevron1"/>
    <dgm:cxn modelId="{ECF55E09-D2A0-473C-8BC2-B9D98DE132C8}" type="presParOf" srcId="{022FADAA-B85C-40B8-B520-187839EB549C}" destId="{24422D8A-1E8F-4EFB-AA6D-90B7102F0121}" srcOrd="1" destOrd="0" presId="urn:microsoft.com/office/officeart/2005/8/layout/chevron1"/>
    <dgm:cxn modelId="{D4CEEE75-E142-4429-ADC9-9E57FC8B60FA}" type="presParOf" srcId="{022FADAA-B85C-40B8-B520-187839EB549C}" destId="{BD6951A1-9A11-4FB1-9752-B77B0D82BCFF}" srcOrd="2" destOrd="0" presId="urn:microsoft.com/office/officeart/2005/8/layout/chevron1"/>
    <dgm:cxn modelId="{35A271BF-54E1-4980-9259-361C09C25169}" type="presParOf" srcId="{022FADAA-B85C-40B8-B520-187839EB549C}" destId="{66D8083F-4063-4BA2-B447-0780EB0EBABE}" srcOrd="3" destOrd="0" presId="urn:microsoft.com/office/officeart/2005/8/layout/chevron1"/>
    <dgm:cxn modelId="{8F14CF83-E8E5-4F0C-9E7C-1D6E25490A80}" type="presParOf" srcId="{022FADAA-B85C-40B8-B520-187839EB549C}" destId="{DFA02F77-1C49-4432-825C-8C35D4B92DB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B3CEB4-753E-4449-95E6-311113FBCCE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E4A8752-2103-4B89-A5B5-C0708B1548B1}">
      <dgm:prSet phldrT="[Testo]"/>
      <dgm:spPr/>
      <dgm:t>
        <a:bodyPr/>
        <a:lstStyle/>
        <a:p>
          <a:r>
            <a:rPr lang="it-IT" dirty="0"/>
            <a:t>ieri</a:t>
          </a:r>
        </a:p>
      </dgm:t>
    </dgm:pt>
    <dgm:pt modelId="{CED9F177-2998-4EE4-B1DE-6CFA82831211}" type="parTrans" cxnId="{BC86BCA7-0EB2-4302-9974-253E4D782055}">
      <dgm:prSet/>
      <dgm:spPr/>
      <dgm:t>
        <a:bodyPr/>
        <a:lstStyle/>
        <a:p>
          <a:endParaRPr lang="it-IT"/>
        </a:p>
      </dgm:t>
    </dgm:pt>
    <dgm:pt modelId="{4D4F3158-6C61-4AD4-9184-43EA91EDFFC4}" type="sibTrans" cxnId="{BC86BCA7-0EB2-4302-9974-253E4D782055}">
      <dgm:prSet/>
      <dgm:spPr/>
      <dgm:t>
        <a:bodyPr/>
        <a:lstStyle/>
        <a:p>
          <a:endParaRPr lang="it-IT"/>
        </a:p>
      </dgm:t>
    </dgm:pt>
    <dgm:pt modelId="{6562160C-DB92-4579-B4C3-75592381D440}">
      <dgm:prSet phldrT="[Testo]"/>
      <dgm:spPr/>
      <dgm:t>
        <a:bodyPr/>
        <a:lstStyle/>
        <a:p>
          <a:r>
            <a:rPr lang="it-IT" dirty="0"/>
            <a:t>oggi</a:t>
          </a:r>
        </a:p>
      </dgm:t>
    </dgm:pt>
    <dgm:pt modelId="{E3C49C05-65C9-4569-A054-207F9F6FCF2F}" type="parTrans" cxnId="{D57A9F9E-32AD-47D1-91E5-607AEF1CFBA2}">
      <dgm:prSet/>
      <dgm:spPr/>
      <dgm:t>
        <a:bodyPr/>
        <a:lstStyle/>
        <a:p>
          <a:endParaRPr lang="it-IT"/>
        </a:p>
      </dgm:t>
    </dgm:pt>
    <dgm:pt modelId="{6D110289-EA1F-417E-A320-B3F40A8F8CDA}" type="sibTrans" cxnId="{D57A9F9E-32AD-47D1-91E5-607AEF1CFBA2}">
      <dgm:prSet/>
      <dgm:spPr/>
      <dgm:t>
        <a:bodyPr/>
        <a:lstStyle/>
        <a:p>
          <a:endParaRPr lang="it-IT"/>
        </a:p>
      </dgm:t>
    </dgm:pt>
    <dgm:pt modelId="{32B2956F-B6F5-4AC1-A8C5-515D523A2A5A}">
      <dgm:prSet phldrT="[Testo]"/>
      <dgm:spPr/>
      <dgm:t>
        <a:bodyPr/>
        <a:lstStyle/>
        <a:p>
          <a:r>
            <a:rPr lang="it-IT" dirty="0"/>
            <a:t>domani</a:t>
          </a:r>
        </a:p>
      </dgm:t>
    </dgm:pt>
    <dgm:pt modelId="{0C210A46-EFA0-48BD-BC09-0E3217CD76F5}" type="parTrans" cxnId="{3603E342-CC57-4EEF-9B88-F6081BB91FE5}">
      <dgm:prSet/>
      <dgm:spPr/>
      <dgm:t>
        <a:bodyPr/>
        <a:lstStyle/>
        <a:p>
          <a:endParaRPr lang="it-IT"/>
        </a:p>
      </dgm:t>
    </dgm:pt>
    <dgm:pt modelId="{68174787-A0F6-459A-B3FA-8725E278F833}" type="sibTrans" cxnId="{3603E342-CC57-4EEF-9B88-F6081BB91FE5}">
      <dgm:prSet/>
      <dgm:spPr/>
      <dgm:t>
        <a:bodyPr/>
        <a:lstStyle/>
        <a:p>
          <a:endParaRPr lang="it-IT"/>
        </a:p>
      </dgm:t>
    </dgm:pt>
    <dgm:pt modelId="{022FADAA-B85C-40B8-B520-187839EB549C}" type="pres">
      <dgm:prSet presAssocID="{A3B3CEB4-753E-4449-95E6-311113FBCCE7}" presName="Name0" presStyleCnt="0">
        <dgm:presLayoutVars>
          <dgm:dir/>
          <dgm:animLvl val="lvl"/>
          <dgm:resizeHandles val="exact"/>
        </dgm:presLayoutVars>
      </dgm:prSet>
      <dgm:spPr/>
    </dgm:pt>
    <dgm:pt modelId="{F469334C-F82D-4B08-B504-B506969CDACC}" type="pres">
      <dgm:prSet presAssocID="{9E4A8752-2103-4B89-A5B5-C0708B1548B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4422D8A-1E8F-4EFB-AA6D-90B7102F0121}" type="pres">
      <dgm:prSet presAssocID="{4D4F3158-6C61-4AD4-9184-43EA91EDFFC4}" presName="parTxOnlySpace" presStyleCnt="0"/>
      <dgm:spPr/>
    </dgm:pt>
    <dgm:pt modelId="{BD6951A1-9A11-4FB1-9752-B77B0D82BCFF}" type="pres">
      <dgm:prSet presAssocID="{6562160C-DB92-4579-B4C3-75592381D440}" presName="parTxOnly" presStyleLbl="node1" presStyleIdx="1" presStyleCnt="3" custLinFactNeighborX="-2298" custLinFactNeighborY="-2757">
        <dgm:presLayoutVars>
          <dgm:chMax val="0"/>
          <dgm:chPref val="0"/>
          <dgm:bulletEnabled val="1"/>
        </dgm:presLayoutVars>
      </dgm:prSet>
      <dgm:spPr/>
    </dgm:pt>
    <dgm:pt modelId="{66D8083F-4063-4BA2-B447-0780EB0EBABE}" type="pres">
      <dgm:prSet presAssocID="{6D110289-EA1F-417E-A320-B3F40A8F8CDA}" presName="parTxOnlySpace" presStyleCnt="0"/>
      <dgm:spPr/>
    </dgm:pt>
    <dgm:pt modelId="{DFA02F77-1C49-4432-825C-8C35D4B92DB6}" type="pres">
      <dgm:prSet presAssocID="{32B2956F-B6F5-4AC1-A8C5-515D523A2A5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BE58BE06-B4A6-474F-8DBA-90865DF74F29}" type="presOf" srcId="{32B2956F-B6F5-4AC1-A8C5-515D523A2A5A}" destId="{DFA02F77-1C49-4432-825C-8C35D4B92DB6}" srcOrd="0" destOrd="0" presId="urn:microsoft.com/office/officeart/2005/8/layout/chevron1"/>
    <dgm:cxn modelId="{92650E16-12C1-467A-87DA-3FF8030E269F}" type="presOf" srcId="{6562160C-DB92-4579-B4C3-75592381D440}" destId="{BD6951A1-9A11-4FB1-9752-B77B0D82BCFF}" srcOrd="0" destOrd="0" presId="urn:microsoft.com/office/officeart/2005/8/layout/chevron1"/>
    <dgm:cxn modelId="{3603E342-CC57-4EEF-9B88-F6081BB91FE5}" srcId="{A3B3CEB4-753E-4449-95E6-311113FBCCE7}" destId="{32B2956F-B6F5-4AC1-A8C5-515D523A2A5A}" srcOrd="2" destOrd="0" parTransId="{0C210A46-EFA0-48BD-BC09-0E3217CD76F5}" sibTransId="{68174787-A0F6-459A-B3FA-8725E278F833}"/>
    <dgm:cxn modelId="{D57A9F9E-32AD-47D1-91E5-607AEF1CFBA2}" srcId="{A3B3CEB4-753E-4449-95E6-311113FBCCE7}" destId="{6562160C-DB92-4579-B4C3-75592381D440}" srcOrd="1" destOrd="0" parTransId="{E3C49C05-65C9-4569-A054-207F9F6FCF2F}" sibTransId="{6D110289-EA1F-417E-A320-B3F40A8F8CDA}"/>
    <dgm:cxn modelId="{BC86BCA7-0EB2-4302-9974-253E4D782055}" srcId="{A3B3CEB4-753E-4449-95E6-311113FBCCE7}" destId="{9E4A8752-2103-4B89-A5B5-C0708B1548B1}" srcOrd="0" destOrd="0" parTransId="{CED9F177-2998-4EE4-B1DE-6CFA82831211}" sibTransId="{4D4F3158-6C61-4AD4-9184-43EA91EDFFC4}"/>
    <dgm:cxn modelId="{A087F1B4-8905-41AA-A09C-F56014ACB394}" type="presOf" srcId="{A3B3CEB4-753E-4449-95E6-311113FBCCE7}" destId="{022FADAA-B85C-40B8-B520-187839EB549C}" srcOrd="0" destOrd="0" presId="urn:microsoft.com/office/officeart/2005/8/layout/chevron1"/>
    <dgm:cxn modelId="{5F8155BE-D521-42E1-87FC-DA2EE3FF09FA}" type="presOf" srcId="{9E4A8752-2103-4B89-A5B5-C0708B1548B1}" destId="{F469334C-F82D-4B08-B504-B506969CDACC}" srcOrd="0" destOrd="0" presId="urn:microsoft.com/office/officeart/2005/8/layout/chevron1"/>
    <dgm:cxn modelId="{D2A87E70-41A5-4167-98D9-0854A837F207}" type="presParOf" srcId="{022FADAA-B85C-40B8-B520-187839EB549C}" destId="{F469334C-F82D-4B08-B504-B506969CDACC}" srcOrd="0" destOrd="0" presId="urn:microsoft.com/office/officeart/2005/8/layout/chevron1"/>
    <dgm:cxn modelId="{F5514878-D47D-4DEE-B713-6FA7738AAC16}" type="presParOf" srcId="{022FADAA-B85C-40B8-B520-187839EB549C}" destId="{24422D8A-1E8F-4EFB-AA6D-90B7102F0121}" srcOrd="1" destOrd="0" presId="urn:microsoft.com/office/officeart/2005/8/layout/chevron1"/>
    <dgm:cxn modelId="{39733A7C-0669-4142-AF59-E2C947904777}" type="presParOf" srcId="{022FADAA-B85C-40B8-B520-187839EB549C}" destId="{BD6951A1-9A11-4FB1-9752-B77B0D82BCFF}" srcOrd="2" destOrd="0" presId="urn:microsoft.com/office/officeart/2005/8/layout/chevron1"/>
    <dgm:cxn modelId="{A108C0DA-9753-448A-8799-7416116D934E}" type="presParOf" srcId="{022FADAA-B85C-40B8-B520-187839EB549C}" destId="{66D8083F-4063-4BA2-B447-0780EB0EBABE}" srcOrd="3" destOrd="0" presId="urn:microsoft.com/office/officeart/2005/8/layout/chevron1"/>
    <dgm:cxn modelId="{9FED885B-C40E-4CA8-BD13-969A957C7520}" type="presParOf" srcId="{022FADAA-B85C-40B8-B520-187839EB549C}" destId="{DFA02F77-1C49-4432-825C-8C35D4B92DB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9334C-F82D-4B08-B504-B506969CDACC}">
      <dsp:nvSpPr>
        <dsp:cNvPr id="0" name=""/>
        <dsp:cNvSpPr/>
      </dsp:nvSpPr>
      <dsp:spPr>
        <a:xfrm>
          <a:off x="2215" y="440252"/>
          <a:ext cx="2698717" cy="10794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ieri</a:t>
          </a:r>
        </a:p>
      </dsp:txBody>
      <dsp:txXfrm>
        <a:off x="541959" y="440252"/>
        <a:ext cx="1619230" cy="1079487"/>
      </dsp:txXfrm>
    </dsp:sp>
    <dsp:sp modelId="{BD6951A1-9A11-4FB1-9752-B77B0D82BCFF}">
      <dsp:nvSpPr>
        <dsp:cNvPr id="0" name=""/>
        <dsp:cNvSpPr/>
      </dsp:nvSpPr>
      <dsp:spPr>
        <a:xfrm>
          <a:off x="2431061" y="440252"/>
          <a:ext cx="2698717" cy="10794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oggi</a:t>
          </a:r>
        </a:p>
      </dsp:txBody>
      <dsp:txXfrm>
        <a:off x="2970805" y="440252"/>
        <a:ext cx="1619230" cy="1079487"/>
      </dsp:txXfrm>
    </dsp:sp>
    <dsp:sp modelId="{DFA02F77-1C49-4432-825C-8C35D4B92DB6}">
      <dsp:nvSpPr>
        <dsp:cNvPr id="0" name=""/>
        <dsp:cNvSpPr/>
      </dsp:nvSpPr>
      <dsp:spPr>
        <a:xfrm>
          <a:off x="4859907" y="440252"/>
          <a:ext cx="2698717" cy="10794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domani</a:t>
          </a:r>
        </a:p>
      </dsp:txBody>
      <dsp:txXfrm>
        <a:off x="5399651" y="440252"/>
        <a:ext cx="1619230" cy="10794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9334C-F82D-4B08-B504-B506969CDACC}">
      <dsp:nvSpPr>
        <dsp:cNvPr id="0" name=""/>
        <dsp:cNvSpPr/>
      </dsp:nvSpPr>
      <dsp:spPr>
        <a:xfrm>
          <a:off x="2215" y="0"/>
          <a:ext cx="2698717" cy="5400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ieri</a:t>
          </a:r>
        </a:p>
      </dsp:txBody>
      <dsp:txXfrm>
        <a:off x="272245" y="0"/>
        <a:ext cx="2158657" cy="540060"/>
      </dsp:txXfrm>
    </dsp:sp>
    <dsp:sp modelId="{BD6951A1-9A11-4FB1-9752-B77B0D82BCFF}">
      <dsp:nvSpPr>
        <dsp:cNvPr id="0" name=""/>
        <dsp:cNvSpPr/>
      </dsp:nvSpPr>
      <dsp:spPr>
        <a:xfrm>
          <a:off x="2424859" y="0"/>
          <a:ext cx="2698717" cy="5400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oggi</a:t>
          </a:r>
        </a:p>
      </dsp:txBody>
      <dsp:txXfrm>
        <a:off x="2694889" y="0"/>
        <a:ext cx="2158657" cy="540060"/>
      </dsp:txXfrm>
    </dsp:sp>
    <dsp:sp modelId="{DFA02F77-1C49-4432-825C-8C35D4B92DB6}">
      <dsp:nvSpPr>
        <dsp:cNvPr id="0" name=""/>
        <dsp:cNvSpPr/>
      </dsp:nvSpPr>
      <dsp:spPr>
        <a:xfrm>
          <a:off x="4859907" y="0"/>
          <a:ext cx="2698717" cy="5400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domani</a:t>
          </a:r>
        </a:p>
      </dsp:txBody>
      <dsp:txXfrm>
        <a:off x="5129937" y="0"/>
        <a:ext cx="2158657" cy="540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75533-0F7C-4BC9-9222-892D46EC6233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BDF55-6BE0-44D7-A029-FA6AE2CF3A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64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Powered by MBKM - formazione e consulenza aziendale - www.MBKM.net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Powered by MBKM - formazione e consulenza aziendale - www.MBKM.net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FA93A-09AD-4A7E-924C-D9E9E13ABFA9}" type="slidenum">
              <a:rPr lang="it-IT" smtClean="0">
                <a:solidFill>
                  <a:prstClr val="black"/>
                </a:solidFill>
              </a:rPr>
              <a:pPr/>
              <a:t>6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FA93A-09AD-4A7E-924C-D9E9E13ABFA9}" type="slidenum">
              <a:rPr lang="it-IT" smtClean="0">
                <a:solidFill>
                  <a:prstClr val="black"/>
                </a:solidFill>
              </a:rPr>
              <a:pPr/>
              <a:t>8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FA93A-09AD-4A7E-924C-D9E9E13ABFA9}" type="slidenum">
              <a:rPr lang="it-IT" smtClean="0">
                <a:solidFill>
                  <a:prstClr val="black"/>
                </a:solidFill>
              </a:rPr>
              <a:pPr/>
              <a:t>10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FA93A-09AD-4A7E-924C-D9E9E13ABFA9}" type="slidenum">
              <a:rPr lang="it-IT" smtClean="0">
                <a:solidFill>
                  <a:prstClr val="black"/>
                </a:solidFill>
              </a:rPr>
              <a:pPr/>
              <a:t>12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FA93A-09AD-4A7E-924C-D9E9E13ABFA9}" type="slidenum">
              <a:rPr lang="it-IT" smtClean="0">
                <a:solidFill>
                  <a:prstClr val="black"/>
                </a:solidFill>
              </a:rPr>
              <a:pPr/>
              <a:t>18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EAEBDE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9D3642-C37C-4C0C-B7D6-505DA6A77C32}" type="slidenum">
              <a:rPr lang="it-IT" smtClean="0">
                <a:solidFill>
                  <a:srgbClr val="EAEBDE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05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47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6222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523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2241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18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01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65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6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EAEBDE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9D3642-C37C-4C0C-B7D6-505DA6A77C32}" type="slidenum">
              <a:rPr lang="it-IT" smtClean="0">
                <a:solidFill>
                  <a:srgbClr val="EAEBDE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80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4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19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58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59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54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79A83-CE6E-45FE-82FF-E4A69A634ABC}" type="datetimeFigureOut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9D3642-C37C-4C0C-B7D6-505DA6A77C32}" type="slidenum">
              <a:rPr lang="it-IT" smtClean="0">
                <a:solidFill>
                  <a:srgbClr val="676A5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676A5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4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F37A0C5D-0901-4495-A3EE-D8A354D78F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726414"/>
            <a:ext cx="2011708" cy="113158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49"/>
          </a:xfrm>
        </p:spPr>
        <p:txBody>
          <a:bodyPr>
            <a:normAutofit/>
          </a:bodyPr>
          <a:lstStyle/>
          <a:p>
            <a:pPr algn="l"/>
            <a:r>
              <a:rPr lang="it-IT" sz="3600" dirty="0">
                <a:latin typeface="GungsuhChe" panose="02030609000101010101" pitchFamily="49" charset="-127"/>
                <a:ea typeface="GungsuhChe" panose="02030609000101010101" pitchFamily="49" charset="-127"/>
              </a:rPr>
              <a:t>Il processo di acquisto</a:t>
            </a: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275460"/>
            <a:ext cx="6408712" cy="3432833"/>
          </a:xfrm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412577" y="6349869"/>
            <a:ext cx="5716488" cy="365125"/>
          </a:xfrm>
        </p:spPr>
        <p:txBody>
          <a:bodyPr/>
          <a:lstStyle/>
          <a:p>
            <a:pPr algn="r"/>
            <a:r>
              <a:rPr lang="it-IT" dirty="0"/>
              <a:t>Materiale concesso in licenza (CC) Creative Commons – share.  </a:t>
            </a:r>
          </a:p>
          <a:p>
            <a:pPr algn="r"/>
            <a:r>
              <a:rPr lang="it-IT" dirty="0"/>
              <a:t>Realizzazione MBKM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827584" y="1484784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35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4644008" y="6596391"/>
            <a:ext cx="449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Powered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</a:t>
            </a:r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by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MBKM – consulenza e formazione aziendale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673968" y="404664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B: </a:t>
            </a:r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benefici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2348880"/>
            <a:ext cx="7200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Come i vantaggi V mi colpiscono emotivamente  per migliorare i </a:t>
            </a:r>
            <a:r>
              <a:rPr lang="it-IT" sz="2800" dirty="0" err="1">
                <a:solidFill>
                  <a:schemeClr val="accent1">
                    <a:lumMod val="75000"/>
                  </a:schemeClr>
                </a:solidFill>
              </a:rPr>
              <a:t>ll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 mio futuro.</a:t>
            </a:r>
          </a:p>
          <a:p>
            <a:pPr algn="just"/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Sono dati soggettivi proiettati nel tempo</a:t>
            </a:r>
          </a:p>
          <a:p>
            <a:pPr algn="just"/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Il venditore deve cercarli e sottolinearli</a:t>
            </a:r>
          </a:p>
        </p:txBody>
      </p:sp>
    </p:spTree>
    <p:extLst>
      <p:ext uri="{BB962C8B-B14F-4D97-AF65-F5344CB8AC3E}">
        <p14:creationId xmlns:p14="http://schemas.microsoft.com/office/powerpoint/2010/main" val="923212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403648" y="667447"/>
            <a:ext cx="7560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u="sng" dirty="0"/>
              <a:t>Processo di acquisto</a:t>
            </a:r>
          </a:p>
        </p:txBody>
      </p:sp>
      <p:sp>
        <p:nvSpPr>
          <p:cNvPr id="9" name="Rettangolo 8"/>
          <p:cNvSpPr/>
          <p:nvPr/>
        </p:nvSpPr>
        <p:spPr>
          <a:xfrm>
            <a:off x="2406992" y="2708920"/>
            <a:ext cx="12953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438400" y="3657600"/>
            <a:ext cx="1501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BENEFICI</a:t>
            </a:r>
          </a:p>
        </p:txBody>
      </p:sp>
      <p:cxnSp>
        <p:nvCxnSpPr>
          <p:cNvPr id="16" name="Connettore 2 15"/>
          <p:cNvCxnSpPr/>
          <p:nvPr/>
        </p:nvCxnSpPr>
        <p:spPr>
          <a:xfrm>
            <a:off x="1403648" y="5517232"/>
            <a:ext cx="7152455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4535996" y="1772816"/>
            <a:ext cx="37804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Cosa migliorerà nel mio futuro?</a:t>
            </a:r>
          </a:p>
          <a:p>
            <a:endParaRPr lang="it-IT" sz="2000" dirty="0"/>
          </a:p>
          <a:p>
            <a:r>
              <a:rPr lang="it-IT" sz="2000" dirty="0"/>
              <a:t>Come sfruttare appieno il mio acquisto?</a:t>
            </a:r>
          </a:p>
          <a:p>
            <a:endParaRPr lang="it-IT" sz="2000" dirty="0"/>
          </a:p>
          <a:p>
            <a:r>
              <a:rPr lang="it-IT" sz="2000" dirty="0"/>
              <a:t>Da quando comincia a cambiare ?</a:t>
            </a:r>
          </a:p>
          <a:p>
            <a:endParaRPr lang="it-IT" sz="2000" dirty="0"/>
          </a:p>
          <a:p>
            <a:r>
              <a:rPr lang="it-IT" sz="2000" dirty="0"/>
              <a:t>Ci sono altre parti che cambieranno ?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Fumetto 2 3"/>
          <p:cNvSpPr/>
          <p:nvPr/>
        </p:nvSpPr>
        <p:spPr>
          <a:xfrm>
            <a:off x="1259632" y="5794509"/>
            <a:ext cx="7440487" cy="792088"/>
          </a:xfrm>
          <a:prstGeom prst="wedgeRoundRect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+mj-lt"/>
              </a:rPr>
              <a:t>L’acquisto è una PROIEZIONE EMOTIVA sul FUTURO</a:t>
            </a:r>
          </a:p>
        </p:txBody>
      </p:sp>
    </p:spTree>
    <p:extLst>
      <p:ext uri="{BB962C8B-B14F-4D97-AF65-F5344CB8AC3E}">
        <p14:creationId xmlns:p14="http://schemas.microsoft.com/office/powerpoint/2010/main" val="367444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4644008" y="6596391"/>
            <a:ext cx="449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Powered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</a:t>
            </a:r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by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MBKM – consulenza e formazione aziendale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39652" y="71195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3 REGOLE: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2204864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ESSERE PREPARATO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per illustrare al meglio al cliente le CARATTERISTICHE del prodotto</a:t>
            </a:r>
          </a:p>
          <a:p>
            <a:pPr algn="just">
              <a:buFont typeface="Wingdings" pitchFamily="2" charset="2"/>
              <a:buChar char="ü"/>
            </a:pP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CONOSCERE IL CLIENTE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per sapere se le caratteristiche di quel prodotto sono per lui VANTAGGI</a:t>
            </a:r>
          </a:p>
          <a:p>
            <a:pPr algn="just">
              <a:buFont typeface="Wingdings" pitchFamily="2" charset="2"/>
              <a:buChar char="ü"/>
            </a:pP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ASCOLTARE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per intuire quando il cliente individua un BENEFICIO in quell’acquisto</a:t>
            </a:r>
          </a:p>
        </p:txBody>
      </p:sp>
    </p:spTree>
    <p:extLst>
      <p:ext uri="{BB962C8B-B14F-4D97-AF65-F5344CB8AC3E}">
        <p14:creationId xmlns:p14="http://schemas.microsoft.com/office/powerpoint/2010/main" val="80580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4644008" y="6596391"/>
            <a:ext cx="449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Powered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</a:t>
            </a:r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by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MBKM – consulenza e formazione aziendale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-900608" y="1916832"/>
            <a:ext cx="97930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5">
              <a:buFont typeface="Wingdings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Sensazioni e stati d’animo</a:t>
            </a:r>
          </a:p>
          <a:p>
            <a:pPr lvl="5">
              <a:buFont typeface="Wingdings" pitchFamily="2" charset="2"/>
              <a:buChar char="v"/>
            </a:pP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5">
              <a:buFont typeface="Wingdings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Attenzione solo all’emittente</a:t>
            </a:r>
          </a:p>
          <a:p>
            <a:pPr lvl="5">
              <a:buFont typeface="Wingdings" pitchFamily="2" charset="2"/>
              <a:buChar char="v"/>
            </a:pP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5">
              <a:buFont typeface="Wingdings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Nessun feedback</a:t>
            </a:r>
          </a:p>
          <a:p>
            <a:pPr lvl="5">
              <a:buFont typeface="Wingdings" pitchFamily="2" charset="2"/>
              <a:buChar char="v"/>
            </a:pP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5">
              <a:buFont typeface="Wingdings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Comunicazione di scopo (DEVO vendere)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8C3B889-8664-4F7F-9B08-86D15C7427B9}"/>
              </a:ext>
            </a:extLst>
          </p:cNvPr>
          <p:cNvSpPr txBox="1"/>
          <p:nvPr/>
        </p:nvSpPr>
        <p:spPr>
          <a:xfrm>
            <a:off x="1475656" y="692696"/>
            <a:ext cx="7560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u="sng" dirty="0"/>
              <a:t>COMUNICAZIONE ISTINTIVA</a:t>
            </a:r>
          </a:p>
        </p:txBody>
      </p:sp>
    </p:spTree>
    <p:extLst>
      <p:ext uri="{BB962C8B-B14F-4D97-AF65-F5344CB8AC3E}">
        <p14:creationId xmlns:p14="http://schemas.microsoft.com/office/powerpoint/2010/main" val="3544545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4644008" y="6596391"/>
            <a:ext cx="449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Powered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</a:t>
            </a:r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by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MBKM – consulenza e formazione aziendale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-972616" y="1628800"/>
            <a:ext cx="100091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5">
              <a:buFont typeface="Wingdings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In contesto</a:t>
            </a:r>
          </a:p>
          <a:p>
            <a:pPr lvl="5">
              <a:buFont typeface="Wingdings" pitchFamily="2" charset="2"/>
              <a:buChar char="v"/>
            </a:pP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5">
              <a:buFont typeface="Wingdings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Attenzione al ricevente</a:t>
            </a:r>
          </a:p>
          <a:p>
            <a:pPr lvl="5">
              <a:buFont typeface="Wingdings" pitchFamily="2" charset="2"/>
              <a:buChar char="v"/>
            </a:pP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5">
              <a:buFont typeface="Wingdings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In relazione con il feedback</a:t>
            </a:r>
          </a:p>
          <a:p>
            <a:pPr lvl="5">
              <a:buFont typeface="Wingdings" pitchFamily="2" charset="2"/>
              <a:buChar char="v"/>
            </a:pP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5">
              <a:buFont typeface="Wingdings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Comunicazione con scopo </a:t>
            </a:r>
          </a:p>
          <a:p>
            <a:pPr lvl="5" algn="r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(dire che vorrei  vendere)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A1C885E-68A3-4776-8117-ADFC00FAB972}"/>
              </a:ext>
            </a:extLst>
          </p:cNvPr>
          <p:cNvSpPr txBox="1"/>
          <p:nvPr/>
        </p:nvSpPr>
        <p:spPr>
          <a:xfrm>
            <a:off x="1475656" y="692696"/>
            <a:ext cx="7560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u="sng" dirty="0"/>
              <a:t>COMUNICAZIONE EFFICACE</a:t>
            </a:r>
          </a:p>
        </p:txBody>
      </p:sp>
    </p:spTree>
    <p:extLst>
      <p:ext uri="{BB962C8B-B14F-4D97-AF65-F5344CB8AC3E}">
        <p14:creationId xmlns:p14="http://schemas.microsoft.com/office/powerpoint/2010/main" val="3174398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4644008" y="6596391"/>
            <a:ext cx="449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Powered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</a:t>
            </a:r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by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MBKM – consulenza e formazione aziendale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403648" y="73295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IDENTIFICARE LE STRATEGIE DECISIONALI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403648" y="2276872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Quando il cliente “decide “ di comprare ?</a:t>
            </a: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Perché il cliente “decide” di comprare ?</a:t>
            </a: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Cosa pensa il cliente dopo aver comprato </a:t>
            </a:r>
            <a:r>
              <a:rPr lang="it-IT" dirty="0">
                <a:solidFill>
                  <a:prstClr val="white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31130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1331640" y="82189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PROCESSO DECISIONALE </a:t>
            </a:r>
          </a:p>
          <a:p>
            <a:pPr algn="r"/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modello 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Bandler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&amp;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Grinder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semplificato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92642" y="2004229"/>
            <a:ext cx="86409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MOTIVAZIONE :</a:t>
            </a:r>
          </a:p>
          <a:p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	in questa fase la persona sta valutando l’idea di prendere una </a:t>
            </a:r>
          </a:p>
          <a:p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	decisione. In pratica sta “decidendo di decidere”</a:t>
            </a:r>
          </a:p>
          <a:p>
            <a:pPr lvl="3"/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DECISIONE PURA:</a:t>
            </a:r>
          </a:p>
          <a:p>
            <a:pPr lvl="1"/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in questa fase la persona  decide la linea di azione. ATTENZIONE! anche decidere di NON DECIDERE (non comprare, non agire, non chiedere) è una decisione !</a:t>
            </a: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VERIFICA:</a:t>
            </a:r>
          </a:p>
          <a:p>
            <a:pPr lvl="1"/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la persona verifica se la sua sia stata una buona o una cattiva scelta.  Se ritiene di aver fatto una cattiva scelta si trova nella situazione di  “rimpianto dell’acquirente”</a:t>
            </a:r>
          </a:p>
        </p:txBody>
      </p:sp>
    </p:spTree>
    <p:extLst>
      <p:ext uri="{BB962C8B-B14F-4D97-AF65-F5344CB8AC3E}">
        <p14:creationId xmlns:p14="http://schemas.microsoft.com/office/powerpoint/2010/main" val="3276749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1403648" y="692696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DOMANDE DI VERIFICA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827584" y="2276872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prstClr val="white"/>
                </a:solidFill>
              </a:rPr>
              <a:t>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MOTIVAZIONE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: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cosa ti ha spinto a prendere in considerazione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di………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come hai deciso che avevi bisogno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di……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..</a:t>
            </a:r>
          </a:p>
          <a:p>
            <a:pPr lvl="4">
              <a:buFont typeface="Wingdings" pitchFamily="2" charset="2"/>
              <a:buChar char="v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lvl="4"/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DECISIONE PURA: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Quali fattori hanno influenzato la tua ultima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decisione…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Quali sono i fattori importanti nella tua decisione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di……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4">
              <a:buFont typeface="Wingdings" pitchFamily="2" charset="2"/>
              <a:buChar char="v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lvl="4"/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VERIFICA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Come ti sei sentito dopo che hai deciso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di…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1788570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403648" y="450737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COMUNICARE SULLA BASE DELLE STRATEGIE DECISIONALI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2636912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prstClr val="white"/>
              </a:solidFill>
            </a:endParaRPr>
          </a:p>
          <a:p>
            <a:endParaRPr lang="it-IT" dirty="0">
              <a:solidFill>
                <a:prstClr val="white"/>
              </a:solidFill>
            </a:endParaRPr>
          </a:p>
          <a:p>
            <a:r>
              <a:rPr lang="it-IT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971600" y="2276872"/>
            <a:ext cx="720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Momento decisionale	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itchFamily="66" charset="0"/>
              </a:rPr>
              <a:t>			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strategia comunicativa</a:t>
            </a:r>
          </a:p>
          <a:p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Motivazione									interesse</a:t>
            </a: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Decisione									convinzione</a:t>
            </a: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Verifica										rassicurazione</a:t>
            </a:r>
          </a:p>
        </p:txBody>
      </p:sp>
    </p:spTree>
    <p:extLst>
      <p:ext uri="{BB962C8B-B14F-4D97-AF65-F5344CB8AC3E}">
        <p14:creationId xmlns:p14="http://schemas.microsoft.com/office/powerpoint/2010/main" val="27081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403648" y="68106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u="sng" dirty="0"/>
              <a:t>Vendita e linea del tempo</a:t>
            </a:r>
          </a:p>
        </p:txBody>
      </p:sp>
      <p:graphicFrame>
        <p:nvGraphicFramePr>
          <p:cNvPr id="2" name="Diagramma 1"/>
          <p:cNvGraphicFramePr/>
          <p:nvPr/>
        </p:nvGraphicFramePr>
        <p:xfrm>
          <a:off x="755576" y="1844824"/>
          <a:ext cx="7560840" cy="195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emoria interna 5"/>
          <p:cNvSpPr/>
          <p:nvPr/>
        </p:nvSpPr>
        <p:spPr>
          <a:xfrm>
            <a:off x="971600" y="3717032"/>
            <a:ext cx="1872208" cy="1440160"/>
          </a:xfrm>
          <a:prstGeom prst="flowChartInternalStorag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Come facevamo a……</a:t>
            </a:r>
          </a:p>
        </p:txBody>
      </p:sp>
      <p:sp>
        <p:nvSpPr>
          <p:cNvPr id="7" name="Memoria interna 6"/>
          <p:cNvSpPr/>
          <p:nvPr/>
        </p:nvSpPr>
        <p:spPr>
          <a:xfrm>
            <a:off x="3491880" y="3745200"/>
            <a:ext cx="1872208" cy="1440160"/>
          </a:xfrm>
          <a:prstGeom prst="flowChartInternalStorag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Cosa facciamo per…..</a:t>
            </a:r>
          </a:p>
        </p:txBody>
      </p:sp>
      <p:sp>
        <p:nvSpPr>
          <p:cNvPr id="8" name="Memoria interna 7"/>
          <p:cNvSpPr/>
          <p:nvPr/>
        </p:nvSpPr>
        <p:spPr>
          <a:xfrm>
            <a:off x="5868144" y="3717032"/>
            <a:ext cx="1872208" cy="1440160"/>
          </a:xfrm>
          <a:prstGeom prst="flowChartInternalStorag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Cosa faremo con…..</a:t>
            </a:r>
          </a:p>
        </p:txBody>
      </p:sp>
    </p:spTree>
    <p:extLst>
      <p:ext uri="{BB962C8B-B14F-4D97-AF65-F5344CB8AC3E}">
        <p14:creationId xmlns:p14="http://schemas.microsoft.com/office/powerpoint/2010/main" val="261013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619268" y="645933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u="sng" dirty="0"/>
              <a:t>Processo di acquisto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71600" y="1916832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E’ un processo in 3 fasi</a:t>
            </a:r>
          </a:p>
        </p:txBody>
      </p:sp>
      <p:sp>
        <p:nvSpPr>
          <p:cNvPr id="9" name="Rettangolo 8"/>
          <p:cNvSpPr/>
          <p:nvPr/>
        </p:nvSpPr>
        <p:spPr>
          <a:xfrm>
            <a:off x="971600" y="3428999"/>
            <a:ext cx="12953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924331" y="3428998"/>
            <a:ext cx="12953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972331" y="3428999"/>
            <a:ext cx="12953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55576" y="4346016"/>
            <a:ext cx="2368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CARATTERISTICHE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924331" y="4385426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VANTAGGI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6934200" y="4419600"/>
            <a:ext cx="1570855" cy="338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BENEFICI</a:t>
            </a:r>
          </a:p>
        </p:txBody>
      </p:sp>
      <p:cxnSp>
        <p:nvCxnSpPr>
          <p:cNvPr id="16" name="Connettore 2 15"/>
          <p:cNvCxnSpPr/>
          <p:nvPr/>
        </p:nvCxnSpPr>
        <p:spPr>
          <a:xfrm>
            <a:off x="1019945" y="5013176"/>
            <a:ext cx="7152455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87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737580" y="1957192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C</a:t>
            </a: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caratteristiche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671900" y="1919119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V</a:t>
            </a: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vantaggi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637958" y="1947138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B</a:t>
            </a: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benefici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75568" y="3014074"/>
            <a:ext cx="24122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002060"/>
                </a:solidFill>
              </a:rPr>
              <a:t>Dati tecnici, estetici e pratici </a:t>
            </a:r>
            <a:r>
              <a:rPr lang="it-IT" sz="1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INCONTROVERTIBILI.</a:t>
            </a:r>
            <a:r>
              <a:rPr lang="it-IT" sz="1600" dirty="0">
                <a:solidFill>
                  <a:srgbClr val="002060"/>
                </a:solidFill>
              </a:rPr>
              <a:t> Non sono oggetto di trattativa ma di esposizione.</a:t>
            </a:r>
          </a:p>
          <a:p>
            <a:pPr algn="ctr">
              <a:lnSpc>
                <a:spcPct val="150000"/>
              </a:lnSpc>
            </a:pPr>
            <a:r>
              <a:rPr lang="it-IT" sz="1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Noia !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3455876" y="3014074"/>
            <a:ext cx="2376245" cy="2999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002060"/>
                </a:solidFill>
              </a:rPr>
              <a:t>Come le caratteristiche modificano (in meglio) la nostra </a:t>
            </a:r>
            <a:r>
              <a:rPr lang="it-IT" sz="1600" dirty="0" err="1">
                <a:solidFill>
                  <a:srgbClr val="002060"/>
                </a:solidFill>
              </a:rPr>
              <a:t>quotidianita’</a:t>
            </a:r>
            <a:r>
              <a:rPr lang="it-IT" sz="1600" dirty="0">
                <a:solidFill>
                  <a:srgbClr val="002060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it-IT" sz="1600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sz="1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Miglioramento</a:t>
            </a:r>
          </a:p>
          <a:p>
            <a:pPr algn="ctr">
              <a:lnSpc>
                <a:spcPct val="150000"/>
              </a:lnSpc>
            </a:pPr>
            <a:r>
              <a:rPr lang="it-IT" sz="1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Immediato !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6385930" y="3014074"/>
            <a:ext cx="2376264" cy="2260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002060"/>
                </a:solidFill>
              </a:rPr>
              <a:t>Il modo in cui i vantaggi si proiettano nella mia sfera interiore.</a:t>
            </a:r>
          </a:p>
          <a:p>
            <a:pPr algn="just">
              <a:lnSpc>
                <a:spcPct val="150000"/>
              </a:lnSpc>
            </a:pPr>
            <a:r>
              <a:rPr lang="it-IT" sz="1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E’ un vantaggio futuro ed intangibile</a:t>
            </a:r>
          </a:p>
        </p:txBody>
      </p:sp>
      <p:cxnSp>
        <p:nvCxnSpPr>
          <p:cNvPr id="20" name="Connettore 1 19"/>
          <p:cNvCxnSpPr/>
          <p:nvPr/>
        </p:nvCxnSpPr>
        <p:spPr>
          <a:xfrm>
            <a:off x="3203848" y="1947138"/>
            <a:ext cx="0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6012160" y="1947138"/>
            <a:ext cx="0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403648" y="700980"/>
            <a:ext cx="7560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u="sng" dirty="0"/>
              <a:t>Processo di acquisto</a:t>
            </a:r>
          </a:p>
        </p:txBody>
      </p:sp>
    </p:spTree>
    <p:extLst>
      <p:ext uri="{BB962C8B-B14F-4D97-AF65-F5344CB8AC3E}">
        <p14:creationId xmlns:p14="http://schemas.microsoft.com/office/powerpoint/2010/main" val="358419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1403648" y="635997"/>
            <a:ext cx="7560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u="sng" dirty="0"/>
              <a:t>Approccio alle tre fasi nella vendita: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755576" y="1889363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C</a:t>
            </a:r>
          </a:p>
          <a:p>
            <a:pPr algn="ctr"/>
            <a:r>
              <a:rPr lang="it-IT" sz="2400" b="1" dirty="0">
                <a:solidFill>
                  <a:srgbClr val="002060"/>
                </a:solidFill>
              </a:rPr>
              <a:t>caratteristiche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599892" y="1872694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V</a:t>
            </a:r>
          </a:p>
          <a:p>
            <a:pPr algn="ctr"/>
            <a:r>
              <a:rPr lang="it-IT" sz="2400" b="1" dirty="0">
                <a:solidFill>
                  <a:srgbClr val="002060"/>
                </a:solidFill>
              </a:rPr>
              <a:t>vantaggi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083660" y="1872693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B</a:t>
            </a:r>
          </a:p>
          <a:p>
            <a:pPr algn="ctr"/>
            <a:r>
              <a:rPr lang="it-IT" sz="2400" b="1" dirty="0">
                <a:solidFill>
                  <a:srgbClr val="002060"/>
                </a:solidFill>
              </a:rPr>
              <a:t>benefici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827584" y="2761248"/>
            <a:ext cx="2376264" cy="2261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002060"/>
                </a:solidFill>
              </a:rPr>
              <a:t>Conoscere il prodotto, in tutte le sue implicazioni tecniche, anche se non espresse al cliente.</a:t>
            </a:r>
            <a:endParaRPr lang="it-IT" sz="16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347864" y="2774960"/>
            <a:ext cx="2376264" cy="2261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002060"/>
                </a:solidFill>
              </a:rPr>
              <a:t>Conoscere il cliente, ascoltarlo e capire dove le caratteristiche di prodotto migliorano la sua quotidianità</a:t>
            </a:r>
            <a:endParaRPr lang="it-IT" sz="16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969064" y="2747536"/>
            <a:ext cx="2376264" cy="2261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rgbClr val="002060"/>
                </a:solidFill>
              </a:rPr>
              <a:t>Osservare il cliente, comunicare con lui per comprendere cosa sta immaginando per il suo futuro.</a:t>
            </a:r>
            <a:endParaRPr lang="it-IT" sz="16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3212624" y="1916832"/>
            <a:ext cx="0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5940152" y="1889363"/>
            <a:ext cx="0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Diagramma 12"/>
          <p:cNvGraphicFramePr/>
          <p:nvPr/>
        </p:nvGraphicFramePr>
        <p:xfrm>
          <a:off x="827584" y="5219733"/>
          <a:ext cx="7560840" cy="540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893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4644008" y="6596391"/>
            <a:ext cx="449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Powered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</a:t>
            </a:r>
            <a:r>
              <a:rPr lang="it-IT" sz="1400" dirty="0" err="1">
                <a:solidFill>
                  <a:prstClr val="white"/>
                </a:solidFill>
                <a:latin typeface="Bradley Hand ITC" pitchFamily="66" charset="0"/>
              </a:rPr>
              <a:t>by</a:t>
            </a:r>
            <a:r>
              <a:rPr lang="it-IT" sz="1400" dirty="0">
                <a:solidFill>
                  <a:prstClr val="white"/>
                </a:solidFill>
                <a:latin typeface="Bradley Hand ITC" pitchFamily="66" charset="0"/>
              </a:rPr>
              <a:t> MBKM – consulenza e formazione aziendale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75656" y="476672"/>
            <a:ext cx="4979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C:  </a:t>
            </a:r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caratteristiche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59632" y="2204864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Sono valori numerici / estetici / tecnici</a:t>
            </a:r>
          </a:p>
          <a:p>
            <a:pPr algn="just"/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Sono dati incontrovertibili</a:t>
            </a:r>
          </a:p>
          <a:p>
            <a:pPr algn="just"/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Devono essere accettati dalle parti, non possono essere oggetto di discussione.</a:t>
            </a:r>
          </a:p>
        </p:txBody>
      </p:sp>
    </p:spTree>
    <p:extLst>
      <p:ext uri="{BB962C8B-B14F-4D97-AF65-F5344CB8AC3E}">
        <p14:creationId xmlns:p14="http://schemas.microsoft.com/office/powerpoint/2010/main" val="2174785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403648" y="689682"/>
            <a:ext cx="7560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u="sng" dirty="0"/>
              <a:t>Processo di acquisto</a:t>
            </a:r>
          </a:p>
        </p:txBody>
      </p:sp>
      <p:sp>
        <p:nvSpPr>
          <p:cNvPr id="9" name="Rettangolo 8"/>
          <p:cNvSpPr/>
          <p:nvPr/>
        </p:nvSpPr>
        <p:spPr>
          <a:xfrm>
            <a:off x="2051720" y="2689238"/>
            <a:ext cx="12953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828800" y="3695826"/>
            <a:ext cx="2233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CARATTERISTICHE</a:t>
            </a:r>
          </a:p>
        </p:txBody>
      </p:sp>
      <p:cxnSp>
        <p:nvCxnSpPr>
          <p:cNvPr id="16" name="Connettore 2 15"/>
          <p:cNvCxnSpPr/>
          <p:nvPr/>
        </p:nvCxnSpPr>
        <p:spPr>
          <a:xfrm>
            <a:off x="1172455" y="5445224"/>
            <a:ext cx="7152455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4535996" y="1772816"/>
            <a:ext cx="37804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Cosa avevo possedevo ?</a:t>
            </a:r>
          </a:p>
          <a:p>
            <a:endParaRPr lang="it-IT" sz="2000" dirty="0"/>
          </a:p>
          <a:p>
            <a:r>
              <a:rPr lang="it-IT" sz="2000" dirty="0"/>
              <a:t>Sono pienamente soddisfatto di quello che possiedo?</a:t>
            </a:r>
          </a:p>
          <a:p>
            <a:endParaRPr lang="it-IT" sz="2000" dirty="0"/>
          </a:p>
          <a:p>
            <a:r>
              <a:rPr lang="it-IT" sz="2000" dirty="0"/>
              <a:t>Qualcosa mi spinge a cambiare ?</a:t>
            </a:r>
          </a:p>
          <a:p>
            <a:endParaRPr lang="it-IT" sz="2000" dirty="0"/>
          </a:p>
          <a:p>
            <a:r>
              <a:rPr lang="it-IT" sz="2000" dirty="0"/>
              <a:t>Quale cosa/parte vorrei cambiare?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Fumetto 2 3"/>
          <p:cNvSpPr/>
          <p:nvPr/>
        </p:nvSpPr>
        <p:spPr>
          <a:xfrm>
            <a:off x="1019945" y="5770767"/>
            <a:ext cx="7440487" cy="792088"/>
          </a:xfrm>
          <a:prstGeom prst="wedgeRoundRect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+mj-lt"/>
              </a:rPr>
              <a:t>La RESISTENZA ALL’ACQUISTO è un  RESISTENZA AL CAMBIAMENTO</a:t>
            </a:r>
          </a:p>
        </p:txBody>
      </p:sp>
    </p:spTree>
    <p:extLst>
      <p:ext uri="{BB962C8B-B14F-4D97-AF65-F5344CB8AC3E}">
        <p14:creationId xmlns:p14="http://schemas.microsoft.com/office/powerpoint/2010/main" val="315601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706978" y="476672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V: </a:t>
            </a:r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vantaggi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187624" y="1988840"/>
            <a:ext cx="77048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Come le caratteristiche C migliorano il mio stato nel tempo immediato</a:t>
            </a:r>
          </a:p>
          <a:p>
            <a:pPr algn="just"/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Sono dati oggettivi</a:t>
            </a:r>
          </a:p>
          <a:p>
            <a:pPr algn="just"/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Il venditore deve comunque elencarli al cliente</a:t>
            </a:r>
          </a:p>
        </p:txBody>
      </p:sp>
    </p:spTree>
    <p:extLst>
      <p:ext uri="{BB962C8B-B14F-4D97-AF65-F5344CB8AC3E}">
        <p14:creationId xmlns:p14="http://schemas.microsoft.com/office/powerpoint/2010/main" val="1105422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403648" y="691510"/>
            <a:ext cx="7560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u="sng" dirty="0"/>
              <a:t>Processo di acquisto</a:t>
            </a:r>
          </a:p>
        </p:txBody>
      </p:sp>
      <p:sp>
        <p:nvSpPr>
          <p:cNvPr id="9" name="Rettangolo 8"/>
          <p:cNvSpPr/>
          <p:nvPr/>
        </p:nvSpPr>
        <p:spPr>
          <a:xfrm>
            <a:off x="2406992" y="2602653"/>
            <a:ext cx="12953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406992" y="3525983"/>
            <a:ext cx="1578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VANTAGGI</a:t>
            </a:r>
          </a:p>
        </p:txBody>
      </p:sp>
      <p:cxnSp>
        <p:nvCxnSpPr>
          <p:cNvPr id="16" name="Connettore 2 15"/>
          <p:cNvCxnSpPr/>
          <p:nvPr/>
        </p:nvCxnSpPr>
        <p:spPr>
          <a:xfrm>
            <a:off x="1307977" y="5229200"/>
            <a:ext cx="7152455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4572000" y="2076843"/>
            <a:ext cx="37804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Quanto costa ?</a:t>
            </a:r>
          </a:p>
          <a:p>
            <a:endParaRPr lang="it-IT" sz="2000" dirty="0"/>
          </a:p>
          <a:p>
            <a:r>
              <a:rPr lang="it-IT" sz="2000" dirty="0"/>
              <a:t>Casa può fare per me ?</a:t>
            </a:r>
          </a:p>
          <a:p>
            <a:endParaRPr lang="it-IT" sz="2000" dirty="0"/>
          </a:p>
          <a:p>
            <a:r>
              <a:rPr lang="it-IT" sz="2000" dirty="0"/>
              <a:t>Cosa ci guadagni tu ?</a:t>
            </a:r>
          </a:p>
          <a:p>
            <a:endParaRPr lang="it-IT" sz="2000" dirty="0"/>
          </a:p>
          <a:p>
            <a:r>
              <a:rPr lang="it-IT" sz="2000" dirty="0"/>
              <a:t>Come mi vedranno gli altri ?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Fumetto 2 3"/>
          <p:cNvSpPr/>
          <p:nvPr/>
        </p:nvSpPr>
        <p:spPr>
          <a:xfrm>
            <a:off x="1019945" y="5580791"/>
            <a:ext cx="7440487" cy="792088"/>
          </a:xfrm>
          <a:prstGeom prst="wedgeRoundRect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+mj-lt"/>
              </a:rPr>
              <a:t>La VENDITA è la GUIDA DI UNA RICERCA DI VANTAGGI</a:t>
            </a:r>
          </a:p>
        </p:txBody>
      </p:sp>
    </p:spTree>
    <p:extLst>
      <p:ext uri="{BB962C8B-B14F-4D97-AF65-F5344CB8AC3E}">
        <p14:creationId xmlns:p14="http://schemas.microsoft.com/office/powerpoint/2010/main" val="312156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794</Words>
  <Application>Microsoft Office PowerPoint</Application>
  <PresentationFormat>Presentazione su schermo (4:3)</PresentationFormat>
  <Paragraphs>178</Paragraphs>
  <Slides>18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GungsuhChe</vt:lpstr>
      <vt:lpstr>Arial</vt:lpstr>
      <vt:lpstr>Bradley Hand ITC</vt:lpstr>
      <vt:lpstr>Calibri</vt:lpstr>
      <vt:lpstr>Century Gothic</vt:lpstr>
      <vt:lpstr>Wingdings</vt:lpstr>
      <vt:lpstr>Wingdings 3</vt:lpstr>
      <vt:lpstr>Filo</vt:lpstr>
      <vt:lpstr>Il processo di acquisto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Maurizio Baiguini</dc:creator>
  <cp:lastModifiedBy>Maurizio Baiguini</cp:lastModifiedBy>
  <cp:revision>9</cp:revision>
  <dcterms:created xsi:type="dcterms:W3CDTF">2018-02-15T12:21:17Z</dcterms:created>
  <dcterms:modified xsi:type="dcterms:W3CDTF">2020-04-15T07:31:19Z</dcterms:modified>
</cp:coreProperties>
</file>